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Luckiest Guy"/>
      <p:regular r:id="rId32"/>
    </p:embeddedFont>
    <p:embeddedFont>
      <p:font typeface="Caveat Brush"/>
      <p:regular r:id="rId33"/>
    </p:embeddedFont>
    <p:embeddedFont>
      <p:font typeface="Archivo Black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CaveatBrush-regular.fntdata"/><Relationship Id="rId10" Type="http://schemas.openxmlformats.org/officeDocument/2006/relationships/slide" Target="slides/slide5.xml"/><Relationship Id="rId32" Type="http://schemas.openxmlformats.org/officeDocument/2006/relationships/font" Target="fonts/LuckiestGuy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ArchivoBlack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ff4a8bc97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8ff4a8bc97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e65acf8d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9e65acf8d5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e65acf8d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9e65acf8d5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9e65acf8d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9e65acf8d5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e65acf8d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9e65acf8d5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9e65acf8d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9e65acf8d5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ff4a8bc97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28ff4a8bc97_1_2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ff4a8bc97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8ff4a8bc97_1_2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3f56dfb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03f56dfb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e65acf8d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9e65acf8d5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ff4a8bc97_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28ff4a8bc97_1_3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e65acf8d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9e65acf8d5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e65acf8d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9e65acf8d5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e65acf8d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9e65acf8d5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e65acf8d5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9e65acf8d5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e65acf8d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29e65acf8d5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aa94c3d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faa94c3db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aa94c3db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faa94c3dba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e65acf8d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29e65acf8d5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9e65acf8d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9e65acf8d5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ff4a8bc97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8ff4a8bc97_1_1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ff4a8bc97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8ff4a8bc97_1_1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7118327" y="2057700"/>
            <a:ext cx="2255322" cy="2684907"/>
          </a:xfrm>
          <a:custGeom>
            <a:rect b="b" l="l" r="r" t="t"/>
            <a:pathLst>
              <a:path extrusionOk="0" h="4114800" w="3456432">
                <a:moveTo>
                  <a:pt x="0" y="0"/>
                </a:moveTo>
                <a:lnTo>
                  <a:pt x="3456432" y="0"/>
                </a:lnTo>
                <a:lnTo>
                  <a:pt x="34564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-1065173">
            <a:off x="-152636" y="-421297"/>
            <a:ext cx="1363993" cy="1945087"/>
          </a:xfrm>
          <a:custGeom>
            <a:rect b="b" l="l" r="r" t="t"/>
            <a:pathLst>
              <a:path extrusionOk="0" h="2928795" w="2053818">
                <a:moveTo>
                  <a:pt x="0" y="0"/>
                </a:moveTo>
                <a:lnTo>
                  <a:pt x="2053818" y="0"/>
                </a:lnTo>
                <a:lnTo>
                  <a:pt x="2053818" y="2928795"/>
                </a:lnTo>
                <a:lnTo>
                  <a:pt x="0" y="2928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>
            <a:off x="-81838" y="3410457"/>
            <a:ext cx="9307676" cy="6654988"/>
          </a:xfrm>
          <a:custGeom>
            <a:rect b="b" l="l" r="r" t="t"/>
            <a:pathLst>
              <a:path extrusionOk="0" h="13309976" w="18615352">
                <a:moveTo>
                  <a:pt x="18615352" y="0"/>
                </a:moveTo>
                <a:lnTo>
                  <a:pt x="0" y="0"/>
                </a:lnTo>
                <a:lnTo>
                  <a:pt x="0" y="13309977"/>
                </a:lnTo>
                <a:lnTo>
                  <a:pt x="18615352" y="13309977"/>
                </a:lnTo>
                <a:lnTo>
                  <a:pt x="1861535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 rot="613330">
            <a:off x="6284513" y="799100"/>
            <a:ext cx="2496908" cy="1988163"/>
          </a:xfrm>
          <a:custGeom>
            <a:rect b="b" l="l" r="r" t="t"/>
            <a:pathLst>
              <a:path extrusionOk="0" h="2138366" w="2685546">
                <a:moveTo>
                  <a:pt x="0" y="0"/>
                </a:moveTo>
                <a:lnTo>
                  <a:pt x="2685545" y="0"/>
                </a:lnTo>
                <a:lnTo>
                  <a:pt x="2685545" y="2138366"/>
                </a:lnTo>
                <a:lnTo>
                  <a:pt x="0" y="21383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4504135" y="3516825"/>
            <a:ext cx="2093884" cy="1146402"/>
          </a:xfrm>
          <a:custGeom>
            <a:rect b="b" l="l" r="r" t="t"/>
            <a:pathLst>
              <a:path extrusionOk="0" h="2292803" w="4187768">
                <a:moveTo>
                  <a:pt x="0" y="0"/>
                </a:moveTo>
                <a:lnTo>
                  <a:pt x="4187767" y="0"/>
                </a:lnTo>
                <a:lnTo>
                  <a:pt x="4187767" y="2292803"/>
                </a:lnTo>
                <a:lnTo>
                  <a:pt x="0" y="2292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81838" y="1394332"/>
            <a:ext cx="9307676" cy="6654988"/>
          </a:xfrm>
          <a:custGeom>
            <a:rect b="b" l="l" r="r" t="t"/>
            <a:pathLst>
              <a:path extrusionOk="0" h="13309976" w="18615352">
                <a:moveTo>
                  <a:pt x="18615352" y="0"/>
                </a:moveTo>
                <a:lnTo>
                  <a:pt x="0" y="0"/>
                </a:lnTo>
                <a:lnTo>
                  <a:pt x="0" y="13309977"/>
                </a:lnTo>
                <a:lnTo>
                  <a:pt x="18615352" y="13309977"/>
                </a:lnTo>
                <a:lnTo>
                  <a:pt x="1861535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-361272" y="3313573"/>
            <a:ext cx="1923135" cy="1254846"/>
          </a:xfrm>
          <a:custGeom>
            <a:rect b="b" l="l" r="r" t="t"/>
            <a:pathLst>
              <a:path extrusionOk="0" h="1831892" w="2807497">
                <a:moveTo>
                  <a:pt x="0" y="0"/>
                </a:moveTo>
                <a:lnTo>
                  <a:pt x="2807498" y="0"/>
                </a:lnTo>
                <a:lnTo>
                  <a:pt x="2807498" y="1831892"/>
                </a:lnTo>
                <a:lnTo>
                  <a:pt x="0" y="1831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>
            <a:off x="7667005" y="259454"/>
            <a:ext cx="1354145" cy="1543185"/>
          </a:xfrm>
          <a:custGeom>
            <a:rect b="b" l="l" r="r" t="t"/>
            <a:pathLst>
              <a:path extrusionOk="0" h="3086370" w="2708290">
                <a:moveTo>
                  <a:pt x="0" y="0"/>
                </a:moveTo>
                <a:lnTo>
                  <a:pt x="2708289" y="0"/>
                </a:lnTo>
                <a:lnTo>
                  <a:pt x="2708289" y="3086370"/>
                </a:lnTo>
                <a:lnTo>
                  <a:pt x="0" y="3086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flipH="1">
            <a:off x="-81838" y="1394332"/>
            <a:ext cx="9307676" cy="6654988"/>
          </a:xfrm>
          <a:custGeom>
            <a:rect b="b" l="l" r="r" t="t"/>
            <a:pathLst>
              <a:path extrusionOk="0" h="13309976" w="18615352">
                <a:moveTo>
                  <a:pt x="18615352" y="0"/>
                </a:moveTo>
                <a:lnTo>
                  <a:pt x="0" y="0"/>
                </a:lnTo>
                <a:lnTo>
                  <a:pt x="0" y="13309977"/>
                </a:lnTo>
                <a:lnTo>
                  <a:pt x="18615352" y="13309977"/>
                </a:lnTo>
                <a:lnTo>
                  <a:pt x="1861535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 rot="-1124679">
            <a:off x="6852286" y="2933967"/>
            <a:ext cx="2557274" cy="1847631"/>
          </a:xfrm>
          <a:custGeom>
            <a:rect b="b" l="l" r="r" t="t"/>
            <a:pathLst>
              <a:path extrusionOk="0" h="2526545" w="3496948">
                <a:moveTo>
                  <a:pt x="0" y="0"/>
                </a:moveTo>
                <a:lnTo>
                  <a:pt x="3496949" y="0"/>
                </a:lnTo>
                <a:lnTo>
                  <a:pt x="3496949" y="2526545"/>
                </a:lnTo>
                <a:lnTo>
                  <a:pt x="0" y="2526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6"/>
          <p:cNvSpPr/>
          <p:nvPr/>
        </p:nvSpPr>
        <p:spPr>
          <a:xfrm rot="955909">
            <a:off x="-281475" y="3107123"/>
            <a:ext cx="2180210" cy="2746722"/>
          </a:xfrm>
          <a:custGeom>
            <a:rect b="b" l="l" r="r" t="t"/>
            <a:pathLst>
              <a:path extrusionOk="0" h="1896745" w="1505541">
                <a:moveTo>
                  <a:pt x="0" y="0"/>
                </a:moveTo>
                <a:lnTo>
                  <a:pt x="1505541" y="0"/>
                </a:lnTo>
                <a:lnTo>
                  <a:pt x="1505541" y="1896745"/>
                </a:lnTo>
                <a:lnTo>
                  <a:pt x="0" y="1896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flipH="1">
            <a:off x="-81838" y="314832"/>
            <a:ext cx="9307676" cy="6654988"/>
          </a:xfrm>
          <a:custGeom>
            <a:rect b="b" l="l" r="r" t="t"/>
            <a:pathLst>
              <a:path extrusionOk="0" h="13309976" w="18615352">
                <a:moveTo>
                  <a:pt x="18615352" y="0"/>
                </a:moveTo>
                <a:lnTo>
                  <a:pt x="0" y="0"/>
                </a:lnTo>
                <a:lnTo>
                  <a:pt x="0" y="13309977"/>
                </a:lnTo>
                <a:lnTo>
                  <a:pt x="18615352" y="13309977"/>
                </a:lnTo>
                <a:lnTo>
                  <a:pt x="18615352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7"/>
          <p:cNvSpPr/>
          <p:nvPr/>
        </p:nvSpPr>
        <p:spPr>
          <a:xfrm rot="-639477">
            <a:off x="6518701" y="2392504"/>
            <a:ext cx="2435720" cy="2277398"/>
          </a:xfrm>
          <a:custGeom>
            <a:rect b="b" l="l" r="r" t="t"/>
            <a:pathLst>
              <a:path extrusionOk="0" h="3303484" w="3533138">
                <a:moveTo>
                  <a:pt x="0" y="0"/>
                </a:moveTo>
                <a:lnTo>
                  <a:pt x="3533138" y="0"/>
                </a:lnTo>
                <a:lnTo>
                  <a:pt x="3533138" y="3303484"/>
                </a:lnTo>
                <a:lnTo>
                  <a:pt x="0" y="3303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8084441" y="-270007"/>
            <a:ext cx="1059561" cy="2057400"/>
          </a:xfrm>
          <a:custGeom>
            <a:rect b="b" l="l" r="r" t="t"/>
            <a:pathLst>
              <a:path extrusionOk="0" h="4114800" w="2119122">
                <a:moveTo>
                  <a:pt x="0" y="0"/>
                </a:moveTo>
                <a:lnTo>
                  <a:pt x="2119122" y="0"/>
                </a:lnTo>
                <a:lnTo>
                  <a:pt x="2119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8"/>
          <p:cNvSpPr/>
          <p:nvPr/>
        </p:nvSpPr>
        <p:spPr>
          <a:xfrm rot="-1451156">
            <a:off x="3497720" y="3925531"/>
            <a:ext cx="1630816" cy="1590046"/>
          </a:xfrm>
          <a:custGeom>
            <a:rect b="b" l="l" r="r" t="t"/>
            <a:pathLst>
              <a:path extrusionOk="0" h="2035751" w="2087950">
                <a:moveTo>
                  <a:pt x="0" y="0"/>
                </a:moveTo>
                <a:lnTo>
                  <a:pt x="2087950" y="0"/>
                </a:lnTo>
                <a:lnTo>
                  <a:pt x="2087950" y="2035752"/>
                </a:lnTo>
                <a:lnTo>
                  <a:pt x="0" y="20357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8"/>
          <p:cNvSpPr/>
          <p:nvPr/>
        </p:nvSpPr>
        <p:spPr>
          <a:xfrm rot="2126268">
            <a:off x="300972" y="4031004"/>
            <a:ext cx="834572" cy="959278"/>
          </a:xfrm>
          <a:custGeom>
            <a:rect b="b" l="l" r="r" t="t"/>
            <a:pathLst>
              <a:path extrusionOk="0" h="1917957" w="1668623">
                <a:moveTo>
                  <a:pt x="0" y="0"/>
                </a:moveTo>
                <a:lnTo>
                  <a:pt x="1668623" y="0"/>
                </a:lnTo>
                <a:lnTo>
                  <a:pt x="1668623" y="1917958"/>
                </a:lnTo>
                <a:lnTo>
                  <a:pt x="0" y="1917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Char char="●"/>
              <a:defRPr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○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■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●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○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■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●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○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veat Brush"/>
              <a:buChar char="■"/>
              <a:defRPr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Relationship Id="rId4" Type="http://schemas.openxmlformats.org/officeDocument/2006/relationships/image" Target="../media/image3.jp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36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5.png"/><Relationship Id="rId4" Type="http://schemas.openxmlformats.org/officeDocument/2006/relationships/image" Target="../media/image15.png"/><Relationship Id="rId5" Type="http://schemas.openxmlformats.org/officeDocument/2006/relationships/image" Target="../media/image20.jpg"/><Relationship Id="rId6" Type="http://schemas.openxmlformats.org/officeDocument/2006/relationships/image" Target="../media/image17.png"/><Relationship Id="rId7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36.png"/><Relationship Id="rId5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5" Type="http://schemas.openxmlformats.org/officeDocument/2006/relationships/image" Target="../media/image28.jpg"/><Relationship Id="rId6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5.png"/><Relationship Id="rId4" Type="http://schemas.openxmlformats.org/officeDocument/2006/relationships/image" Target="../media/image29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Relationship Id="rId4" Type="http://schemas.openxmlformats.org/officeDocument/2006/relationships/image" Target="../media/image15.png"/><Relationship Id="rId5" Type="http://schemas.openxmlformats.org/officeDocument/2006/relationships/image" Target="../media/image36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CA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0" y="0"/>
            <a:ext cx="946404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8" r="-6249" t="0"/>
            </a:stretch>
          </a:blipFill>
          <a:ln>
            <a:noFill/>
          </a:ln>
        </p:spPr>
      </p:sp>
      <p:grpSp>
        <p:nvGrpSpPr>
          <p:cNvPr id="64" name="Google Shape;64;p11"/>
          <p:cNvGrpSpPr/>
          <p:nvPr/>
        </p:nvGrpSpPr>
        <p:grpSpPr>
          <a:xfrm>
            <a:off x="3759737" y="198746"/>
            <a:ext cx="4415996" cy="4550110"/>
            <a:chOff x="0" y="-38100"/>
            <a:chExt cx="2326121" cy="2396766"/>
          </a:xfrm>
        </p:grpSpPr>
        <p:sp>
          <p:nvSpPr>
            <p:cNvPr id="65" name="Google Shape;65;p11"/>
            <p:cNvSpPr/>
            <p:nvPr/>
          </p:nvSpPr>
          <p:spPr>
            <a:xfrm>
              <a:off x="0" y="0"/>
              <a:ext cx="2326121" cy="2358666"/>
            </a:xfrm>
            <a:custGeom>
              <a:rect b="b" l="l" r="r" t="t"/>
              <a:pathLst>
                <a:path extrusionOk="0" h="2358666" w="2326121">
                  <a:moveTo>
                    <a:pt x="0" y="0"/>
                  </a:moveTo>
                  <a:lnTo>
                    <a:pt x="2326121" y="0"/>
                  </a:lnTo>
                  <a:lnTo>
                    <a:pt x="2326121" y="2358666"/>
                  </a:lnTo>
                  <a:lnTo>
                    <a:pt x="0" y="23586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6" name="Google Shape;66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" name="Google Shape;67;p11"/>
          <p:cNvPicPr preferRelativeResize="0"/>
          <p:nvPr/>
        </p:nvPicPr>
        <p:blipFill rotWithShape="1">
          <a:blip r:embed="rId4">
            <a:alphaModFix/>
          </a:blip>
          <a:srcRect b="0" l="17566" r="17566" t="0"/>
          <a:stretch/>
        </p:blipFill>
        <p:spPr>
          <a:xfrm rot="259727">
            <a:off x="3918637" y="295613"/>
            <a:ext cx="4255358" cy="4371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1"/>
          <p:cNvGrpSpPr/>
          <p:nvPr/>
        </p:nvGrpSpPr>
        <p:grpSpPr>
          <a:xfrm>
            <a:off x="1104367" y="2557075"/>
            <a:ext cx="4066637" cy="1615349"/>
            <a:chOff x="0" y="-38100"/>
            <a:chExt cx="1191130" cy="850900"/>
          </a:xfrm>
        </p:grpSpPr>
        <p:sp>
          <p:nvSpPr>
            <p:cNvPr id="69" name="Google Shape;69;p11"/>
            <p:cNvSpPr/>
            <p:nvPr/>
          </p:nvSpPr>
          <p:spPr>
            <a:xfrm>
              <a:off x="0" y="0"/>
              <a:ext cx="1191130" cy="560580"/>
            </a:xfrm>
            <a:custGeom>
              <a:rect b="b" l="l" r="r" t="t"/>
              <a:pathLst>
                <a:path extrusionOk="0" h="560580" w="1191130">
                  <a:moveTo>
                    <a:pt x="0" y="0"/>
                  </a:moveTo>
                  <a:lnTo>
                    <a:pt x="1191130" y="0"/>
                  </a:lnTo>
                  <a:lnTo>
                    <a:pt x="1191130" y="560580"/>
                  </a:lnTo>
                  <a:lnTo>
                    <a:pt x="0" y="560580"/>
                  </a:lnTo>
                  <a:close/>
                </a:path>
              </a:pathLst>
            </a:custGeom>
            <a:solidFill>
              <a:srgbClr val="9F84FB"/>
            </a:solidFill>
            <a:ln>
              <a:noFill/>
            </a:ln>
          </p:spPr>
        </p:sp>
        <p:sp>
          <p:nvSpPr>
            <p:cNvPr id="70" name="Google Shape;70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11"/>
          <p:cNvGrpSpPr/>
          <p:nvPr/>
        </p:nvGrpSpPr>
        <p:grpSpPr>
          <a:xfrm>
            <a:off x="1104374" y="3621300"/>
            <a:ext cx="6391632" cy="1615349"/>
            <a:chOff x="0" y="-38100"/>
            <a:chExt cx="3086850" cy="850900"/>
          </a:xfrm>
        </p:grpSpPr>
        <p:sp>
          <p:nvSpPr>
            <p:cNvPr id="72" name="Google Shape;72;p11"/>
            <p:cNvSpPr/>
            <p:nvPr/>
          </p:nvSpPr>
          <p:spPr>
            <a:xfrm>
              <a:off x="0" y="0"/>
              <a:ext cx="3086850" cy="593938"/>
            </a:xfrm>
            <a:custGeom>
              <a:rect b="b" l="l" r="r" t="t"/>
              <a:pathLst>
                <a:path extrusionOk="0" h="593938" w="3086850">
                  <a:moveTo>
                    <a:pt x="0" y="0"/>
                  </a:moveTo>
                  <a:lnTo>
                    <a:pt x="3086850" y="0"/>
                  </a:lnTo>
                  <a:lnTo>
                    <a:pt x="3086850" y="593938"/>
                  </a:lnTo>
                  <a:lnTo>
                    <a:pt x="0" y="593938"/>
                  </a:lnTo>
                  <a:close/>
                </a:path>
              </a:pathLst>
            </a:custGeom>
            <a:solidFill>
              <a:srgbClr val="9F84FB"/>
            </a:solidFill>
            <a:ln>
              <a:noFill/>
            </a:ln>
          </p:spPr>
        </p:sp>
        <p:sp>
          <p:nvSpPr>
            <p:cNvPr id="73" name="Google Shape;73;p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11"/>
          <p:cNvSpPr/>
          <p:nvPr/>
        </p:nvSpPr>
        <p:spPr>
          <a:xfrm rot="-494437">
            <a:off x="349797" y="433162"/>
            <a:ext cx="2328595" cy="928527"/>
          </a:xfrm>
          <a:custGeom>
            <a:rect b="b" l="l" r="r" t="t"/>
            <a:pathLst>
              <a:path extrusionOk="0" h="1857054" w="4657189">
                <a:moveTo>
                  <a:pt x="0" y="0"/>
                </a:moveTo>
                <a:lnTo>
                  <a:pt x="4657189" y="0"/>
                </a:lnTo>
                <a:lnTo>
                  <a:pt x="4657189" y="1857054"/>
                </a:lnTo>
                <a:lnTo>
                  <a:pt x="0" y="18570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11"/>
          <p:cNvSpPr/>
          <p:nvPr/>
        </p:nvSpPr>
        <p:spPr>
          <a:xfrm>
            <a:off x="2934267" y="365250"/>
            <a:ext cx="2200428" cy="2057400"/>
          </a:xfrm>
          <a:custGeom>
            <a:rect b="b" l="l" r="r" t="t"/>
            <a:pathLst>
              <a:path extrusionOk="0" h="4114800" w="4400856">
                <a:moveTo>
                  <a:pt x="0" y="0"/>
                </a:moveTo>
                <a:lnTo>
                  <a:pt x="4400856" y="0"/>
                </a:lnTo>
                <a:lnTo>
                  <a:pt x="44008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11"/>
          <p:cNvSpPr/>
          <p:nvPr/>
        </p:nvSpPr>
        <p:spPr>
          <a:xfrm>
            <a:off x="7119037" y="365250"/>
            <a:ext cx="2607276" cy="1427484"/>
          </a:xfrm>
          <a:custGeom>
            <a:rect b="b" l="l" r="r" t="t"/>
            <a:pathLst>
              <a:path extrusionOk="0" h="2854967" w="5214551">
                <a:moveTo>
                  <a:pt x="0" y="0"/>
                </a:moveTo>
                <a:lnTo>
                  <a:pt x="5214551" y="0"/>
                </a:lnTo>
                <a:lnTo>
                  <a:pt x="5214551" y="2854967"/>
                </a:lnTo>
                <a:lnTo>
                  <a:pt x="0" y="285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11"/>
          <p:cNvSpPr txBox="1"/>
          <p:nvPr/>
        </p:nvSpPr>
        <p:spPr>
          <a:xfrm>
            <a:off x="1302100" y="2853224"/>
            <a:ext cx="6193800" cy="21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Konec</a:t>
            </a:r>
            <a:endParaRPr sz="95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právníků?</a:t>
            </a:r>
            <a:endParaRPr sz="95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82" y="0"/>
            <a:ext cx="812563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2486" y="332223"/>
            <a:ext cx="4479049" cy="447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799" y="0"/>
            <a:ext cx="72064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679" y="0"/>
            <a:ext cx="727105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00" y="0"/>
            <a:ext cx="82234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25" y="0"/>
            <a:ext cx="599915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276675" y="444250"/>
            <a:ext cx="2868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DEEPL</a:t>
            </a:r>
            <a:endParaRPr sz="60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JE </a:t>
            </a:r>
            <a:endParaRPr sz="60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KÁMOŠ</a:t>
            </a:r>
            <a:endParaRPr sz="60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276675" y="2891700"/>
            <a:ext cx="2868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MŮŽE ZA</a:t>
            </a:r>
            <a:endParaRPr sz="60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TO</a:t>
            </a:r>
            <a:endParaRPr sz="60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79F2D0"/>
                </a:solidFill>
                <a:latin typeface="Luckiest Guy"/>
                <a:ea typeface="Luckiest Guy"/>
                <a:cs typeface="Luckiest Guy"/>
                <a:sym typeface="Luckiest Guy"/>
              </a:rPr>
              <a:t>ŠUMPR!</a:t>
            </a:r>
            <a:endParaRPr sz="6000">
              <a:solidFill>
                <a:srgbClr val="79F2D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/>
        </p:nvSpPr>
        <p:spPr>
          <a:xfrm>
            <a:off x="345075" y="250675"/>
            <a:ext cx="64131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345075" y="540000"/>
            <a:ext cx="3000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Zítra mám prezentaci na akci o propagaci AI. Vystoeupím jako právní, kter propaguje umělou inteligceni. Vytvoř mi vtipnou ilustraci do slidu, kde hovořím o tom, že můžeme nad nedostatkem lidí plakat, nebo si pomoci díky AI. Kresba, mladí právníci hledí do budousnosti. Strandovní, ilustrace, různé druhy postav, muži, ženy</a:t>
            </a:r>
            <a:endParaRPr sz="1800"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499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0" y="0"/>
            <a:ext cx="950976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203" name="Google Shape;203;p26"/>
          <p:cNvSpPr/>
          <p:nvPr/>
        </p:nvSpPr>
        <p:spPr>
          <a:xfrm rot="-8630984">
            <a:off x="4359163" y="440172"/>
            <a:ext cx="6276343" cy="4432667"/>
          </a:xfrm>
          <a:custGeom>
            <a:rect b="b" l="l" r="r" t="t"/>
            <a:pathLst>
              <a:path extrusionOk="0" h="8865335" w="12552686">
                <a:moveTo>
                  <a:pt x="0" y="0"/>
                </a:moveTo>
                <a:lnTo>
                  <a:pt x="12552687" y="0"/>
                </a:lnTo>
                <a:lnTo>
                  <a:pt x="12552687" y="8865335"/>
                </a:lnTo>
                <a:lnTo>
                  <a:pt x="0" y="8865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26"/>
          <p:cNvSpPr/>
          <p:nvPr/>
        </p:nvSpPr>
        <p:spPr>
          <a:xfrm flipH="1" rot="647976">
            <a:off x="5162623" y="1513757"/>
            <a:ext cx="3467027" cy="2760621"/>
          </a:xfrm>
          <a:custGeom>
            <a:rect b="b" l="l" r="r" t="t"/>
            <a:pathLst>
              <a:path extrusionOk="0" h="5521241" w="6934054">
                <a:moveTo>
                  <a:pt x="6934054" y="0"/>
                </a:moveTo>
                <a:lnTo>
                  <a:pt x="0" y="0"/>
                </a:lnTo>
                <a:lnTo>
                  <a:pt x="0" y="5521241"/>
                </a:lnTo>
                <a:lnTo>
                  <a:pt x="6934054" y="5521241"/>
                </a:lnTo>
                <a:lnTo>
                  <a:pt x="693405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26"/>
          <p:cNvSpPr txBox="1"/>
          <p:nvPr/>
        </p:nvSpPr>
        <p:spPr>
          <a:xfrm>
            <a:off x="878836" y="4086526"/>
            <a:ext cx="3740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veat Brush"/>
                <a:ea typeface="Caveat Brush"/>
                <a:cs typeface="Caveat Brush"/>
                <a:sym typeface="Caveat Brush"/>
              </a:rPr>
              <a:t>Bude to náš konec?</a:t>
            </a:r>
            <a:endParaRPr sz="700"/>
          </a:p>
        </p:txBody>
      </p:sp>
      <p:sp>
        <p:nvSpPr>
          <p:cNvPr id="206" name="Google Shape;206;p26"/>
          <p:cNvSpPr/>
          <p:nvPr/>
        </p:nvSpPr>
        <p:spPr>
          <a:xfrm rot="-6783537">
            <a:off x="1854504" y="1859463"/>
            <a:ext cx="1701930" cy="1201988"/>
          </a:xfrm>
          <a:custGeom>
            <a:rect b="b" l="l" r="r" t="t"/>
            <a:pathLst>
              <a:path extrusionOk="0" h="2403976" w="3403860">
                <a:moveTo>
                  <a:pt x="0" y="0"/>
                </a:moveTo>
                <a:lnTo>
                  <a:pt x="3403860" y="0"/>
                </a:lnTo>
                <a:lnTo>
                  <a:pt x="3403860" y="2403976"/>
                </a:lnTo>
                <a:lnTo>
                  <a:pt x="0" y="2403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26"/>
          <p:cNvSpPr txBox="1"/>
          <p:nvPr/>
        </p:nvSpPr>
        <p:spPr>
          <a:xfrm>
            <a:off x="2164767" y="1647936"/>
            <a:ext cx="1262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400" u="none" cap="none" strike="noStrike">
                <a:solidFill>
                  <a:srgbClr val="0DCECE"/>
                </a:solidFill>
                <a:latin typeface="Luckiest Guy"/>
                <a:ea typeface="Luckiest Guy"/>
                <a:cs typeface="Luckiest Guy"/>
                <a:sym typeface="Luckiest Guy"/>
              </a:rPr>
              <a:t>3</a:t>
            </a:r>
            <a:endParaRPr sz="700"/>
          </a:p>
        </p:txBody>
      </p:sp>
      <p:sp>
        <p:nvSpPr>
          <p:cNvPr id="208" name="Google Shape;208;p26"/>
          <p:cNvSpPr txBox="1"/>
          <p:nvPr/>
        </p:nvSpPr>
        <p:spPr>
          <a:xfrm>
            <a:off x="417653" y="3131375"/>
            <a:ext cx="5808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F99C5E"/>
                </a:solidFill>
                <a:highlight>
                  <a:schemeClr val="lt1"/>
                </a:highlight>
                <a:latin typeface="Luckiest Guy"/>
                <a:ea typeface="Luckiest Guy"/>
                <a:cs typeface="Luckiest Guy"/>
                <a:sym typeface="Luckiest Guy"/>
              </a:rPr>
              <a:t>Nejsou lidi?</a:t>
            </a:r>
            <a:endParaRPr sz="7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-48775" y="629650"/>
            <a:ext cx="8922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Tento bot zpracuje e-mail nebo textový obsah, shrne hlavní body do odrážek a identifikuje úkoly, které se v textu nachází. Úkoly budou seřazeny podle toho, kdo je má na starosti, a doplněny o termín splnění, pokud je uveden.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Funkce bota: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1) Shrnutí e-mailu: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1.1. Extrakce hlavních informací z textu.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1.2. Přehledné shrnutí v bodech.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2) Identifikace úkolů: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2.1. Vyhledání úkolů, které jsou v textu explicitně uvedeny nebo z textu vyplývají.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2.2. Rozdělení úkolů podle osob (např. jména, přezdívky, e-mailové adresy).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2.3. Identifikace termínů splnění u jednotlivých úkolů.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3) Formátování výsledného výstupu: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3.1. Pod přehledné shrnutí přidá oddíl s nadpisem Úkoly a termíny.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3.2. U každého úkolu uvede osobu, která je za něj zodpovědná, a termín (pokud je uveden).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-817900" y="-769500"/>
            <a:ext cx="13309977" cy="9816107"/>
          </a:xfrm>
          <a:custGeom>
            <a:rect b="b" l="l" r="r" t="t"/>
            <a:pathLst>
              <a:path extrusionOk="0" h="13309976" w="18615352">
                <a:moveTo>
                  <a:pt x="0" y="0"/>
                </a:moveTo>
                <a:lnTo>
                  <a:pt x="18615352" y="0"/>
                </a:lnTo>
                <a:lnTo>
                  <a:pt x="18615352" y="13309976"/>
                </a:lnTo>
                <a:lnTo>
                  <a:pt x="0" y="1330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28"/>
          <p:cNvSpPr/>
          <p:nvPr/>
        </p:nvSpPr>
        <p:spPr>
          <a:xfrm rot="-8640510">
            <a:off x="6281694" y="-356065"/>
            <a:ext cx="3684646" cy="2854858"/>
          </a:xfrm>
          <a:custGeom>
            <a:rect b="b" l="l" r="r" t="t"/>
            <a:pathLst>
              <a:path extrusionOk="0" h="8865335" w="12552686">
                <a:moveTo>
                  <a:pt x="0" y="0"/>
                </a:moveTo>
                <a:lnTo>
                  <a:pt x="12552687" y="0"/>
                </a:lnTo>
                <a:lnTo>
                  <a:pt x="12552687" y="8865335"/>
                </a:lnTo>
                <a:lnTo>
                  <a:pt x="0" y="8865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28"/>
          <p:cNvSpPr/>
          <p:nvPr/>
        </p:nvSpPr>
        <p:spPr>
          <a:xfrm flipH="1" rot="628454">
            <a:off x="6688361" y="656953"/>
            <a:ext cx="2097838" cy="1432134"/>
          </a:xfrm>
          <a:custGeom>
            <a:rect b="b" l="l" r="r" t="t"/>
            <a:pathLst>
              <a:path extrusionOk="0" h="5521241" w="6934054">
                <a:moveTo>
                  <a:pt x="6934054" y="0"/>
                </a:moveTo>
                <a:lnTo>
                  <a:pt x="0" y="0"/>
                </a:lnTo>
                <a:lnTo>
                  <a:pt x="0" y="5521241"/>
                </a:lnTo>
                <a:lnTo>
                  <a:pt x="6934054" y="5521241"/>
                </a:lnTo>
                <a:lnTo>
                  <a:pt x="693405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28"/>
          <p:cNvSpPr txBox="1"/>
          <p:nvPr/>
        </p:nvSpPr>
        <p:spPr>
          <a:xfrm>
            <a:off x="497951" y="478375"/>
            <a:ext cx="591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DCECE"/>
                </a:solidFill>
                <a:latin typeface="Luckiest Guy"/>
                <a:ea typeface="Luckiest Guy"/>
                <a:cs typeface="Luckiest Guy"/>
                <a:sym typeface="Luckiest Guy"/>
              </a:rPr>
              <a:t>Ai team arrows</a:t>
            </a:r>
            <a:endParaRPr sz="5000"/>
          </a:p>
        </p:txBody>
      </p:sp>
      <p:sp>
        <p:nvSpPr>
          <p:cNvPr id="222" name="Google Shape;222;p28"/>
          <p:cNvSpPr txBox="1"/>
          <p:nvPr/>
        </p:nvSpPr>
        <p:spPr>
          <a:xfrm>
            <a:off x="497956" y="1621075"/>
            <a:ext cx="72804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Právníci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Provoz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Analytik plus IT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Výsledkem jsou různé aplikace: </a:t>
            </a:r>
            <a:endParaRPr sz="15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Word plugin (komentáře, změna textu, formátování)</a:t>
            </a:r>
            <a:endParaRPr i="1" sz="1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Praetor našeptávač</a:t>
            </a:r>
            <a:endParaRPr i="1" sz="1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tenderix</a:t>
            </a:r>
            <a:endParaRPr i="1" sz="15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0" y="0"/>
            <a:ext cx="950976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228" name="Google Shape;228;p29"/>
          <p:cNvSpPr/>
          <p:nvPr/>
        </p:nvSpPr>
        <p:spPr>
          <a:xfrm rot="-7507806">
            <a:off x="2610062" y="-1740088"/>
            <a:ext cx="9307676" cy="6654988"/>
          </a:xfrm>
          <a:custGeom>
            <a:rect b="b" l="l" r="r" t="t"/>
            <a:pathLst>
              <a:path extrusionOk="0" h="13309976" w="18615352">
                <a:moveTo>
                  <a:pt x="0" y="0"/>
                </a:moveTo>
                <a:lnTo>
                  <a:pt x="18615352" y="0"/>
                </a:lnTo>
                <a:lnTo>
                  <a:pt x="18615352" y="13309976"/>
                </a:lnTo>
                <a:lnTo>
                  <a:pt x="0" y="1330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29"/>
          <p:cNvSpPr txBox="1"/>
          <p:nvPr/>
        </p:nvSpPr>
        <p:spPr>
          <a:xfrm>
            <a:off x="4463751" y="433015"/>
            <a:ext cx="4882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F84FB"/>
                </a:solidFill>
                <a:latin typeface="Luckiest Guy"/>
                <a:ea typeface="Luckiest Guy"/>
                <a:cs typeface="Luckiest Guy"/>
                <a:sym typeface="Luckiest Guy"/>
              </a:rPr>
              <a:t>Kde máš</a:t>
            </a:r>
            <a:endParaRPr sz="5000">
              <a:solidFill>
                <a:srgbClr val="9F84FB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F84FB"/>
                </a:solidFill>
                <a:latin typeface="Luckiest Guy"/>
                <a:ea typeface="Luckiest Guy"/>
                <a:cs typeface="Luckiest Guy"/>
                <a:sym typeface="Luckiest Guy"/>
              </a:rPr>
              <a:t>Ten konec </a:t>
            </a:r>
            <a:endParaRPr sz="5000">
              <a:solidFill>
                <a:srgbClr val="9F84FB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F84FB"/>
                </a:solidFill>
                <a:latin typeface="Luckiest Guy"/>
                <a:ea typeface="Luckiest Guy"/>
                <a:cs typeface="Luckiest Guy"/>
                <a:sym typeface="Luckiest Guy"/>
              </a:rPr>
              <a:t>lawers?</a:t>
            </a:r>
            <a:endParaRPr sz="5000">
              <a:solidFill>
                <a:srgbClr val="9F84FB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7104778" y="2265975"/>
            <a:ext cx="1756799" cy="2509713"/>
          </a:xfrm>
          <a:custGeom>
            <a:rect b="b" l="l" r="r" t="t"/>
            <a:pathLst>
              <a:path extrusionOk="0" h="5769456" w="4846343">
                <a:moveTo>
                  <a:pt x="0" y="0"/>
                </a:moveTo>
                <a:lnTo>
                  <a:pt x="4846344" y="0"/>
                </a:lnTo>
                <a:lnTo>
                  <a:pt x="4846344" y="5769456"/>
                </a:lnTo>
                <a:lnTo>
                  <a:pt x="0" y="57694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29"/>
          <p:cNvSpPr/>
          <p:nvPr/>
        </p:nvSpPr>
        <p:spPr>
          <a:xfrm rot="1246421">
            <a:off x="2486313" y="1905571"/>
            <a:ext cx="2889342" cy="2817108"/>
          </a:xfrm>
          <a:custGeom>
            <a:rect b="b" l="l" r="r" t="t"/>
            <a:pathLst>
              <a:path extrusionOk="0" h="5634216" w="5778683">
                <a:moveTo>
                  <a:pt x="0" y="0"/>
                </a:moveTo>
                <a:lnTo>
                  <a:pt x="5778683" y="0"/>
                </a:lnTo>
                <a:lnTo>
                  <a:pt x="5778683" y="5634217"/>
                </a:lnTo>
                <a:lnTo>
                  <a:pt x="0" y="5634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9"/>
          <p:cNvSpPr txBox="1"/>
          <p:nvPr/>
        </p:nvSpPr>
        <p:spPr>
          <a:xfrm>
            <a:off x="5914621" y="2158271"/>
            <a:ext cx="14478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0" y="0"/>
            <a:ext cx="950976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83" name="Google Shape;83;p12"/>
          <p:cNvSpPr/>
          <p:nvPr/>
        </p:nvSpPr>
        <p:spPr>
          <a:xfrm flipH="1" rot="5400000">
            <a:off x="461320" y="-1918961"/>
            <a:ext cx="6423660" cy="9144000"/>
          </a:xfrm>
          <a:custGeom>
            <a:rect b="b" l="l" r="r" t="t"/>
            <a:pathLst>
              <a:path extrusionOk="0" h="18288000" w="12847320">
                <a:moveTo>
                  <a:pt x="12847320" y="0"/>
                </a:moveTo>
                <a:lnTo>
                  <a:pt x="0" y="0"/>
                </a:lnTo>
                <a:lnTo>
                  <a:pt x="0" y="18288000"/>
                </a:lnTo>
                <a:lnTo>
                  <a:pt x="12847320" y="18288000"/>
                </a:lnTo>
                <a:lnTo>
                  <a:pt x="1284732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12"/>
          <p:cNvSpPr/>
          <p:nvPr/>
        </p:nvSpPr>
        <p:spPr>
          <a:xfrm>
            <a:off x="5357297" y="1642445"/>
            <a:ext cx="3190875" cy="3190862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4775" y="1489100"/>
            <a:ext cx="3138900" cy="3138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2"/>
          <p:cNvSpPr/>
          <p:nvPr/>
        </p:nvSpPr>
        <p:spPr>
          <a:xfrm rot="1739939">
            <a:off x="8088972" y="10395"/>
            <a:ext cx="747727" cy="1462546"/>
          </a:xfrm>
          <a:custGeom>
            <a:rect b="b" l="l" r="r" t="t"/>
            <a:pathLst>
              <a:path extrusionOk="0" h="2923849" w="1494818">
                <a:moveTo>
                  <a:pt x="0" y="0"/>
                </a:moveTo>
                <a:lnTo>
                  <a:pt x="1494817" y="0"/>
                </a:lnTo>
                <a:lnTo>
                  <a:pt x="1494817" y="2923849"/>
                </a:lnTo>
                <a:lnTo>
                  <a:pt x="0" y="2923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2"/>
          <p:cNvSpPr/>
          <p:nvPr/>
        </p:nvSpPr>
        <p:spPr>
          <a:xfrm rot="-499954">
            <a:off x="70851" y="720426"/>
            <a:ext cx="3000260" cy="1196353"/>
          </a:xfrm>
          <a:custGeom>
            <a:rect b="b" l="l" r="r" t="t"/>
            <a:pathLst>
              <a:path extrusionOk="0" h="2391362" w="5997147">
                <a:moveTo>
                  <a:pt x="0" y="0"/>
                </a:moveTo>
                <a:lnTo>
                  <a:pt x="5997147" y="0"/>
                </a:lnTo>
                <a:lnTo>
                  <a:pt x="5997147" y="2391362"/>
                </a:lnTo>
                <a:lnTo>
                  <a:pt x="0" y="2391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2"/>
          <p:cNvSpPr txBox="1"/>
          <p:nvPr/>
        </p:nvSpPr>
        <p:spPr>
          <a:xfrm>
            <a:off x="797566" y="2083463"/>
            <a:ext cx="4628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Jakub </a:t>
            </a:r>
            <a:endParaRPr sz="5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Dohnal</a:t>
            </a:r>
            <a:endParaRPr sz="5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Z arrows</a:t>
            </a:r>
            <a:endParaRPr sz="5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1469025" y="-942675"/>
            <a:ext cx="13309977" cy="9816107"/>
          </a:xfrm>
          <a:custGeom>
            <a:rect b="b" l="l" r="r" t="t"/>
            <a:pathLst>
              <a:path extrusionOk="0" h="13309976" w="18615352">
                <a:moveTo>
                  <a:pt x="0" y="0"/>
                </a:moveTo>
                <a:lnTo>
                  <a:pt x="18615352" y="0"/>
                </a:lnTo>
                <a:lnTo>
                  <a:pt x="18615352" y="13309976"/>
                </a:lnTo>
                <a:lnTo>
                  <a:pt x="0" y="1330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30"/>
          <p:cNvSpPr/>
          <p:nvPr/>
        </p:nvSpPr>
        <p:spPr>
          <a:xfrm rot="-8640510">
            <a:off x="6281694" y="-356065"/>
            <a:ext cx="3684646" cy="2854858"/>
          </a:xfrm>
          <a:custGeom>
            <a:rect b="b" l="l" r="r" t="t"/>
            <a:pathLst>
              <a:path extrusionOk="0" h="8865335" w="12552686">
                <a:moveTo>
                  <a:pt x="0" y="0"/>
                </a:moveTo>
                <a:lnTo>
                  <a:pt x="12552687" y="0"/>
                </a:lnTo>
                <a:lnTo>
                  <a:pt x="12552687" y="8865335"/>
                </a:lnTo>
                <a:lnTo>
                  <a:pt x="0" y="8865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30"/>
          <p:cNvSpPr/>
          <p:nvPr/>
        </p:nvSpPr>
        <p:spPr>
          <a:xfrm flipH="1" rot="628454">
            <a:off x="6688361" y="656953"/>
            <a:ext cx="2097838" cy="1432134"/>
          </a:xfrm>
          <a:custGeom>
            <a:rect b="b" l="l" r="r" t="t"/>
            <a:pathLst>
              <a:path extrusionOk="0" h="5521241" w="6934054">
                <a:moveTo>
                  <a:pt x="6934054" y="0"/>
                </a:moveTo>
                <a:lnTo>
                  <a:pt x="0" y="0"/>
                </a:lnTo>
                <a:lnTo>
                  <a:pt x="0" y="5521241"/>
                </a:lnTo>
                <a:lnTo>
                  <a:pt x="6934054" y="5521241"/>
                </a:lnTo>
                <a:lnTo>
                  <a:pt x="693405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30"/>
          <p:cNvSpPr txBox="1"/>
          <p:nvPr/>
        </p:nvSpPr>
        <p:spPr>
          <a:xfrm>
            <a:off x="497951" y="478375"/>
            <a:ext cx="591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DCECE"/>
                </a:solidFill>
                <a:latin typeface="Luckiest Guy"/>
                <a:ea typeface="Luckiest Guy"/>
                <a:cs typeface="Luckiest Guy"/>
                <a:sym typeface="Luckiest Guy"/>
              </a:rPr>
              <a:t>Co jsme udělali</a:t>
            </a:r>
            <a:endParaRPr sz="5000"/>
          </a:p>
        </p:txBody>
      </p:sp>
      <p:sp>
        <p:nvSpPr>
          <p:cNvPr id="241" name="Google Shape;241;p30"/>
          <p:cNvSpPr txBox="1"/>
          <p:nvPr/>
        </p:nvSpPr>
        <p:spPr>
          <a:xfrm>
            <a:off x="497948" y="1621075"/>
            <a:ext cx="96591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x školení chatgpt + práce, práace, práce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Předělání manuálů I arrows chatbot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Výroční zpráva chatbot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Marketing I provoz I hr I PPC I cenovky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Implementace “tlačítek do wordu”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Zpracování datovek díky ai, překlady ai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/>
          <p:nvPr/>
        </p:nvSpPr>
        <p:spPr>
          <a:xfrm>
            <a:off x="1469025" y="-942675"/>
            <a:ext cx="13309977" cy="9816107"/>
          </a:xfrm>
          <a:custGeom>
            <a:rect b="b" l="l" r="r" t="t"/>
            <a:pathLst>
              <a:path extrusionOk="0" h="13309976" w="18615352">
                <a:moveTo>
                  <a:pt x="0" y="0"/>
                </a:moveTo>
                <a:lnTo>
                  <a:pt x="18615352" y="0"/>
                </a:lnTo>
                <a:lnTo>
                  <a:pt x="18615352" y="13309976"/>
                </a:lnTo>
                <a:lnTo>
                  <a:pt x="0" y="1330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31"/>
          <p:cNvSpPr/>
          <p:nvPr/>
        </p:nvSpPr>
        <p:spPr>
          <a:xfrm rot="-8640510">
            <a:off x="6281694" y="-356065"/>
            <a:ext cx="3684646" cy="2854858"/>
          </a:xfrm>
          <a:custGeom>
            <a:rect b="b" l="l" r="r" t="t"/>
            <a:pathLst>
              <a:path extrusionOk="0" h="8865335" w="12552686">
                <a:moveTo>
                  <a:pt x="0" y="0"/>
                </a:moveTo>
                <a:lnTo>
                  <a:pt x="12552687" y="0"/>
                </a:lnTo>
                <a:lnTo>
                  <a:pt x="12552687" y="8865335"/>
                </a:lnTo>
                <a:lnTo>
                  <a:pt x="0" y="88653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31"/>
          <p:cNvSpPr/>
          <p:nvPr/>
        </p:nvSpPr>
        <p:spPr>
          <a:xfrm flipH="1" rot="628454">
            <a:off x="6688361" y="656953"/>
            <a:ext cx="2097838" cy="1432134"/>
          </a:xfrm>
          <a:custGeom>
            <a:rect b="b" l="l" r="r" t="t"/>
            <a:pathLst>
              <a:path extrusionOk="0" h="5521241" w="6934054">
                <a:moveTo>
                  <a:pt x="6934054" y="0"/>
                </a:moveTo>
                <a:lnTo>
                  <a:pt x="0" y="0"/>
                </a:lnTo>
                <a:lnTo>
                  <a:pt x="0" y="5521241"/>
                </a:lnTo>
                <a:lnTo>
                  <a:pt x="6934054" y="5521241"/>
                </a:lnTo>
                <a:lnTo>
                  <a:pt x="693405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31"/>
          <p:cNvSpPr txBox="1"/>
          <p:nvPr/>
        </p:nvSpPr>
        <p:spPr>
          <a:xfrm>
            <a:off x="497951" y="478375"/>
            <a:ext cx="5914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DCECE"/>
                </a:solidFill>
                <a:latin typeface="Luckiest Guy"/>
                <a:ea typeface="Luckiest Guy"/>
                <a:cs typeface="Luckiest Guy"/>
                <a:sym typeface="Luckiest Guy"/>
              </a:rPr>
              <a:t>Kde máš tech?</a:t>
            </a:r>
            <a:endParaRPr sz="5000"/>
          </a:p>
        </p:txBody>
      </p:sp>
      <p:sp>
        <p:nvSpPr>
          <p:cNvPr id="250" name="Google Shape;250;p31"/>
          <p:cNvSpPr txBox="1"/>
          <p:nvPr/>
        </p:nvSpPr>
        <p:spPr>
          <a:xfrm>
            <a:off x="497948" y="1621075"/>
            <a:ext cx="9659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“Bezpečné prostředí” shpoint?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To tlačítko musí někdo zmáčknout!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419100" lvl="0" marL="457200" marR="0" rtl="0" algn="l">
              <a:lnSpc>
                <a:spcPct val="119998"/>
              </a:lnSpc>
              <a:spcBef>
                <a:spcPts val="0"/>
              </a:spcBef>
              <a:spcAft>
                <a:spcPts val="0"/>
              </a:spcAft>
              <a:buClr>
                <a:srgbClr val="F99C5E"/>
              </a:buClr>
              <a:buSzPts val="3000"/>
              <a:buFont typeface="Luckiest Guy"/>
              <a:buAutoNum type="arabicParenR"/>
            </a:pPr>
            <a:r>
              <a:rPr lang="en" sz="30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Microsoft (ne)jede - vše jde do openai?</a:t>
            </a:r>
            <a:endParaRPr sz="30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1663"/>
            <a:ext cx="9144002" cy="4660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/>
          <p:nvPr/>
        </p:nvSpPr>
        <p:spPr>
          <a:xfrm>
            <a:off x="0" y="0"/>
            <a:ext cx="950976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-1" y="1771350"/>
            <a:ext cx="10052290" cy="6954462"/>
          </a:xfrm>
          <a:custGeom>
            <a:rect b="b" l="l" r="r" t="t"/>
            <a:pathLst>
              <a:path extrusionOk="0" h="13309976" w="18615352">
                <a:moveTo>
                  <a:pt x="0" y="0"/>
                </a:moveTo>
                <a:lnTo>
                  <a:pt x="18615352" y="0"/>
                </a:lnTo>
                <a:lnTo>
                  <a:pt x="18615352" y="13309976"/>
                </a:lnTo>
                <a:lnTo>
                  <a:pt x="0" y="13309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466725" y="1847560"/>
            <a:ext cx="3924300" cy="18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4791075" y="1847560"/>
            <a:ext cx="3924300" cy="18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b="14658" l="0" r="0" t="14665"/>
          <a:stretch/>
        </p:blipFill>
        <p:spPr>
          <a:xfrm>
            <a:off x="390525" y="1771360"/>
            <a:ext cx="3924299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 b="14658" l="0" r="0" t="14665"/>
          <a:stretch/>
        </p:blipFill>
        <p:spPr>
          <a:xfrm>
            <a:off x="4705350" y="1771360"/>
            <a:ext cx="3924302" cy="1847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3"/>
          <p:cNvGrpSpPr/>
          <p:nvPr/>
        </p:nvGrpSpPr>
        <p:grpSpPr>
          <a:xfrm>
            <a:off x="1911951" y="574674"/>
            <a:ext cx="5158072" cy="1615159"/>
            <a:chOff x="0" y="-38100"/>
            <a:chExt cx="2717063" cy="850800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2717063" cy="358261"/>
            </a:xfrm>
            <a:custGeom>
              <a:rect b="b" l="l" r="r" t="t"/>
              <a:pathLst>
                <a:path extrusionOk="0" h="358261" w="2717063">
                  <a:moveTo>
                    <a:pt x="0" y="0"/>
                  </a:moveTo>
                  <a:lnTo>
                    <a:pt x="2717063" y="0"/>
                  </a:lnTo>
                  <a:lnTo>
                    <a:pt x="2717063" y="358261"/>
                  </a:lnTo>
                  <a:lnTo>
                    <a:pt x="0" y="358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1" name="Google Shape;101;p1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3"/>
          <p:cNvSpPr txBox="1"/>
          <p:nvPr/>
        </p:nvSpPr>
        <p:spPr>
          <a:xfrm>
            <a:off x="1882431" y="671223"/>
            <a:ext cx="5379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MLM</a:t>
            </a:r>
            <a:r>
              <a:rPr lang="en" sz="45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 JE </a:t>
            </a:r>
            <a:r>
              <a:rPr lang="en" sz="45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mary kay?</a:t>
            </a:r>
            <a:endParaRPr sz="700"/>
          </a:p>
        </p:txBody>
      </p:sp>
      <p:sp>
        <p:nvSpPr>
          <p:cNvPr id="103" name="Google Shape;103;p13"/>
          <p:cNvSpPr txBox="1"/>
          <p:nvPr/>
        </p:nvSpPr>
        <p:spPr>
          <a:xfrm>
            <a:off x="1206644" y="3834140"/>
            <a:ext cx="22920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ZPRACOVÁNÍ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VÍCE ZDROJŮ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(ROSSUM OCR?)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5521469" y="3823577"/>
            <a:ext cx="22920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TEXT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OBRAZ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ZVUK i KÓD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/>
        </p:nvSpPr>
        <p:spPr>
          <a:xfrm>
            <a:off x="396525" y="422700"/>
            <a:ext cx="8394300" cy="4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PRakticky: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Printscreen nastavení počítače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Printscreen lékařské zprávy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Kód a jeho kontrola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Vytvoření provozního řádu kotelny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Přepis poznámek a jejich organizace v čase (soudy)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Přepis “baterie”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uckiest Guy"/>
              <a:buAutoNum type="arabicParenR"/>
            </a:pPr>
            <a:r>
              <a:rPr lang="en" sz="18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Reporting - printscreen salda - následně analýza, následně grag</a:t>
            </a:r>
            <a:endParaRPr sz="18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34800" y="1182950"/>
            <a:ext cx="5268600" cy="23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Znalost</a:t>
            </a:r>
            <a:endParaRPr sz="70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Vs</a:t>
            </a:r>
            <a:endParaRPr sz="21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2"/>
                </a:solidFill>
                <a:latin typeface="Luckiest Guy"/>
                <a:ea typeface="Luckiest Guy"/>
                <a:cs typeface="Luckiest Guy"/>
                <a:sym typeface="Luckiest Guy"/>
              </a:rPr>
              <a:t>Dovednost</a:t>
            </a:r>
            <a:endParaRPr sz="70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2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300" y="1500175"/>
            <a:ext cx="2325000" cy="232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51" y="0"/>
            <a:ext cx="77978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4936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950976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>
            <a:off x="6020733" y="1339660"/>
            <a:ext cx="3381254" cy="3406025"/>
          </a:xfrm>
          <a:custGeom>
            <a:rect b="b" l="l" r="r" t="t"/>
            <a:pathLst>
              <a:path extrusionOk="0" h="6812049" w="6762507">
                <a:moveTo>
                  <a:pt x="0" y="0"/>
                </a:moveTo>
                <a:lnTo>
                  <a:pt x="6762507" y="0"/>
                </a:lnTo>
                <a:lnTo>
                  <a:pt x="6762507" y="6812048"/>
                </a:lnTo>
                <a:lnTo>
                  <a:pt x="0" y="6812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>
            <a:off x="3098361" y="1339660"/>
            <a:ext cx="3381254" cy="3406025"/>
          </a:xfrm>
          <a:custGeom>
            <a:rect b="b" l="l" r="r" t="t"/>
            <a:pathLst>
              <a:path extrusionOk="0" h="6812049" w="6762507">
                <a:moveTo>
                  <a:pt x="0" y="0"/>
                </a:moveTo>
                <a:lnTo>
                  <a:pt x="6762506" y="0"/>
                </a:lnTo>
                <a:lnTo>
                  <a:pt x="6762506" y="6812048"/>
                </a:lnTo>
                <a:lnTo>
                  <a:pt x="0" y="6812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>
            <a:off x="150567" y="1339660"/>
            <a:ext cx="3381254" cy="3406025"/>
          </a:xfrm>
          <a:custGeom>
            <a:rect b="b" l="l" r="r" t="t"/>
            <a:pathLst>
              <a:path extrusionOk="0" h="6812049" w="6762507">
                <a:moveTo>
                  <a:pt x="0" y="0"/>
                </a:moveTo>
                <a:lnTo>
                  <a:pt x="6762507" y="0"/>
                </a:lnTo>
                <a:lnTo>
                  <a:pt x="6762507" y="6812048"/>
                </a:lnTo>
                <a:lnTo>
                  <a:pt x="0" y="6812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>
            <a:off x="956096" y="2050380"/>
            <a:ext cx="1354145" cy="1543185"/>
          </a:xfrm>
          <a:custGeom>
            <a:rect b="b" l="l" r="r" t="t"/>
            <a:pathLst>
              <a:path extrusionOk="0" h="3086370" w="2708290">
                <a:moveTo>
                  <a:pt x="0" y="0"/>
                </a:moveTo>
                <a:lnTo>
                  <a:pt x="2708289" y="0"/>
                </a:lnTo>
                <a:lnTo>
                  <a:pt x="2708289" y="3086371"/>
                </a:lnTo>
                <a:lnTo>
                  <a:pt x="0" y="3086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>
            <a:off x="4058546" y="2170423"/>
            <a:ext cx="1026909" cy="1464397"/>
          </a:xfrm>
          <a:custGeom>
            <a:rect b="b" l="l" r="r" t="t"/>
            <a:pathLst>
              <a:path extrusionOk="0" h="2928795" w="2053818">
                <a:moveTo>
                  <a:pt x="0" y="0"/>
                </a:moveTo>
                <a:lnTo>
                  <a:pt x="2053818" y="0"/>
                </a:lnTo>
                <a:lnTo>
                  <a:pt x="2053818" y="2928795"/>
                </a:lnTo>
                <a:lnTo>
                  <a:pt x="0" y="29287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>
            <a:off x="6643086" y="2211678"/>
            <a:ext cx="1735494" cy="1381887"/>
          </a:xfrm>
          <a:custGeom>
            <a:rect b="b" l="l" r="r" t="t"/>
            <a:pathLst>
              <a:path extrusionOk="0" h="2763774" w="3470988">
                <a:moveTo>
                  <a:pt x="0" y="0"/>
                </a:moveTo>
                <a:lnTo>
                  <a:pt x="3470987" y="0"/>
                </a:lnTo>
                <a:lnTo>
                  <a:pt x="3470987" y="2763774"/>
                </a:lnTo>
                <a:lnTo>
                  <a:pt x="0" y="2763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8"/>
          <p:cNvSpPr txBox="1"/>
          <p:nvPr/>
        </p:nvSpPr>
        <p:spPr>
          <a:xfrm>
            <a:off x="3531821" y="3768170"/>
            <a:ext cx="2080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Práce 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V</a:t>
            </a: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e Wordu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35516" y="3768170"/>
            <a:ext cx="2195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Veřejné zakázky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562213" y="3768170"/>
            <a:ext cx="18972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D7843"/>
                </a:solidFill>
                <a:latin typeface="Archivo Black"/>
                <a:ea typeface="Archivo Black"/>
                <a:cs typeface="Archivo Black"/>
                <a:sym typeface="Archivo Black"/>
              </a:rPr>
              <a:t>personalistika</a:t>
            </a:r>
            <a:endParaRPr sz="1800">
              <a:solidFill>
                <a:srgbClr val="ED7843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grpSp>
        <p:nvGrpSpPr>
          <p:cNvPr id="142" name="Google Shape;142;p18"/>
          <p:cNvGrpSpPr/>
          <p:nvPr/>
        </p:nvGrpSpPr>
        <p:grpSpPr>
          <a:xfrm>
            <a:off x="1911950" y="442019"/>
            <a:ext cx="5158174" cy="1615381"/>
            <a:chOff x="0" y="-38100"/>
            <a:chExt cx="2717063" cy="850900"/>
          </a:xfrm>
        </p:grpSpPr>
        <p:sp>
          <p:nvSpPr>
            <p:cNvPr id="143" name="Google Shape;143;p18"/>
            <p:cNvSpPr/>
            <p:nvPr/>
          </p:nvSpPr>
          <p:spPr>
            <a:xfrm>
              <a:off x="0" y="0"/>
              <a:ext cx="2717063" cy="358261"/>
            </a:xfrm>
            <a:custGeom>
              <a:rect b="b" l="l" r="r" t="t"/>
              <a:pathLst>
                <a:path extrusionOk="0" h="358261" w="2717063">
                  <a:moveTo>
                    <a:pt x="0" y="0"/>
                  </a:moveTo>
                  <a:lnTo>
                    <a:pt x="2717063" y="0"/>
                  </a:lnTo>
                  <a:lnTo>
                    <a:pt x="2717063" y="358261"/>
                  </a:lnTo>
                  <a:lnTo>
                    <a:pt x="0" y="358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4" name="Google Shape;144;p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8"/>
          <p:cNvSpPr txBox="1"/>
          <p:nvPr/>
        </p:nvSpPr>
        <p:spPr>
          <a:xfrm>
            <a:off x="1521763" y="453476"/>
            <a:ext cx="6257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Co dělají všichni?</a:t>
            </a:r>
            <a:endParaRPr sz="4200">
              <a:solidFill>
                <a:srgbClr val="F99C5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highlight>
                  <a:schemeClr val="dk2"/>
                </a:highlight>
                <a:latin typeface="Luckiest Guy"/>
                <a:ea typeface="Luckiest Guy"/>
                <a:cs typeface="Luckiest Guy"/>
                <a:sym typeface="Luckiest Guy"/>
              </a:rPr>
              <a:t>hlasování</a:t>
            </a:r>
            <a:endParaRPr sz="4200">
              <a:solidFill>
                <a:schemeClr val="lt1"/>
              </a:solidFill>
              <a:highlight>
                <a:schemeClr val="dk2"/>
              </a:highlight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0" y="0"/>
            <a:ext cx="9509760" cy="5374958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249" r="-6249" t="0"/>
            </a:stretch>
          </a:blipFill>
          <a:ln>
            <a:noFill/>
          </a:ln>
        </p:spPr>
      </p:sp>
      <p:sp>
        <p:nvSpPr>
          <p:cNvPr id="151" name="Google Shape;151;p19"/>
          <p:cNvSpPr/>
          <p:nvPr/>
        </p:nvSpPr>
        <p:spPr>
          <a:xfrm rot="-5520876">
            <a:off x="2345799" y="-2369326"/>
            <a:ext cx="6468557" cy="9623846"/>
          </a:xfrm>
          <a:custGeom>
            <a:rect b="b" l="l" r="r" t="t"/>
            <a:pathLst>
              <a:path extrusionOk="0" h="18496924" w="12994089">
                <a:moveTo>
                  <a:pt x="0" y="0"/>
                </a:moveTo>
                <a:lnTo>
                  <a:pt x="12994089" y="0"/>
                </a:lnTo>
                <a:lnTo>
                  <a:pt x="12994089" y="18496925"/>
                </a:lnTo>
                <a:lnTo>
                  <a:pt x="0" y="18496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9"/>
          <p:cNvSpPr/>
          <p:nvPr/>
        </p:nvSpPr>
        <p:spPr>
          <a:xfrm rot="678801">
            <a:off x="-1117457" y="1127584"/>
            <a:ext cx="5620362" cy="3969381"/>
          </a:xfrm>
          <a:custGeom>
            <a:rect b="b" l="l" r="r" t="t"/>
            <a:pathLst>
              <a:path extrusionOk="0" h="7938761" w="11240723">
                <a:moveTo>
                  <a:pt x="0" y="0"/>
                </a:moveTo>
                <a:lnTo>
                  <a:pt x="11240723" y="0"/>
                </a:lnTo>
                <a:lnTo>
                  <a:pt x="11240723" y="7938761"/>
                </a:lnTo>
                <a:lnTo>
                  <a:pt x="0" y="79387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19"/>
          <p:cNvSpPr txBox="1"/>
          <p:nvPr/>
        </p:nvSpPr>
        <p:spPr>
          <a:xfrm>
            <a:off x="4771636" y="3505900"/>
            <a:ext cx="3740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154" name="Google Shape;154;p19"/>
          <p:cNvSpPr/>
          <p:nvPr/>
        </p:nvSpPr>
        <p:spPr>
          <a:xfrm>
            <a:off x="514350" y="776022"/>
            <a:ext cx="2901534" cy="3306591"/>
          </a:xfrm>
          <a:custGeom>
            <a:rect b="b" l="l" r="r" t="t"/>
            <a:pathLst>
              <a:path extrusionOk="0" h="6613182" w="5803067">
                <a:moveTo>
                  <a:pt x="0" y="0"/>
                </a:moveTo>
                <a:lnTo>
                  <a:pt x="5803067" y="0"/>
                </a:lnTo>
                <a:lnTo>
                  <a:pt x="5803067" y="6613182"/>
                </a:lnTo>
                <a:lnTo>
                  <a:pt x="0" y="6613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9"/>
          <p:cNvSpPr/>
          <p:nvPr/>
        </p:nvSpPr>
        <p:spPr>
          <a:xfrm rot="-6783537">
            <a:off x="5700403" y="1450412"/>
            <a:ext cx="1701930" cy="1201988"/>
          </a:xfrm>
          <a:custGeom>
            <a:rect b="b" l="l" r="r" t="t"/>
            <a:pathLst>
              <a:path extrusionOk="0" h="2403976" w="3403860">
                <a:moveTo>
                  <a:pt x="0" y="0"/>
                </a:moveTo>
                <a:lnTo>
                  <a:pt x="3403860" y="0"/>
                </a:lnTo>
                <a:lnTo>
                  <a:pt x="3403860" y="2403976"/>
                </a:lnTo>
                <a:lnTo>
                  <a:pt x="0" y="2403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9"/>
          <p:cNvSpPr txBox="1"/>
          <p:nvPr/>
        </p:nvSpPr>
        <p:spPr>
          <a:xfrm>
            <a:off x="6010667" y="1391285"/>
            <a:ext cx="1262059" cy="1901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400" u="none" cap="none" strike="noStrike">
                <a:solidFill>
                  <a:srgbClr val="F99C5E"/>
                </a:solidFill>
                <a:latin typeface="Luckiest Guy"/>
                <a:ea typeface="Luckiest Guy"/>
                <a:cs typeface="Luckiest Guy"/>
                <a:sym typeface="Luckiest Guy"/>
              </a:rPr>
              <a:t>1.</a:t>
            </a:r>
            <a:endParaRPr sz="700"/>
          </a:p>
        </p:txBody>
      </p:sp>
      <p:sp>
        <p:nvSpPr>
          <p:cNvPr id="157" name="Google Shape;157;p19"/>
          <p:cNvSpPr txBox="1"/>
          <p:nvPr/>
        </p:nvSpPr>
        <p:spPr>
          <a:xfrm>
            <a:off x="4122550" y="2795300"/>
            <a:ext cx="5021400" cy="19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9F84FB"/>
                </a:solidFill>
                <a:latin typeface="Luckiest Guy"/>
                <a:ea typeface="Luckiest Guy"/>
                <a:cs typeface="Luckiest Guy"/>
                <a:sym typeface="Luckiest Guy"/>
              </a:rPr>
              <a:t>Proove</a:t>
            </a:r>
            <a:endParaRPr sz="5900">
              <a:solidFill>
                <a:srgbClr val="9F84FB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9F84FB"/>
                </a:solidFill>
                <a:latin typeface="Luckiest Guy"/>
                <a:ea typeface="Luckiest Guy"/>
                <a:cs typeface="Luckiest Guy"/>
                <a:sym typeface="Luckiest Guy"/>
              </a:rPr>
              <a:t>By human?</a:t>
            </a:r>
            <a:endParaRPr sz="5900">
              <a:solidFill>
                <a:srgbClr val="9F84FB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D7843"/>
      </a:dk1>
      <a:lt1>
        <a:srgbClr val="FFFFFF"/>
      </a:lt1>
      <a:dk2>
        <a:srgbClr val="000000"/>
      </a:dk2>
      <a:lt2>
        <a:srgbClr val="79F2D0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